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1" r:id="rId1"/>
  </p:sldMasterIdLst>
  <p:notesMasterIdLst>
    <p:notesMasterId r:id="rId9"/>
  </p:notesMasterIdLst>
  <p:handoutMasterIdLst>
    <p:handoutMasterId r:id="rId10"/>
  </p:handoutMasterIdLst>
  <p:sldIdLst>
    <p:sldId id="448" r:id="rId2"/>
    <p:sldId id="451" r:id="rId3"/>
    <p:sldId id="461" r:id="rId4"/>
    <p:sldId id="457" r:id="rId5"/>
    <p:sldId id="458" r:id="rId6"/>
    <p:sldId id="462" r:id="rId7"/>
    <p:sldId id="4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Harrison" initials="AH" lastIdx="1" clrIdx="0">
    <p:extLst>
      <p:ext uri="{19B8F6BF-5375-455C-9EA6-DF929625EA0E}">
        <p15:presenceInfo xmlns:p15="http://schemas.microsoft.com/office/powerpoint/2012/main" userId="S-1-5-21-948756243-734778046-674738317-30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B"/>
    <a:srgbClr val="969696"/>
    <a:srgbClr val="5A5A5A"/>
    <a:srgbClr val="D2D2D2"/>
    <a:srgbClr val="E6E6E6"/>
    <a:srgbClr val="C800D9"/>
    <a:srgbClr val="CD48D9"/>
    <a:srgbClr val="00AC3E"/>
    <a:srgbClr val="F16334"/>
    <a:srgbClr val="C80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64884" autoAdjust="0"/>
  </p:normalViewPr>
  <p:slideViewPr>
    <p:cSldViewPr snapToGrid="0" snapToObjects="1" showGuides="1">
      <p:cViewPr varScale="1">
        <p:scale>
          <a:sx n="65" d="100"/>
          <a:sy n="65" d="100"/>
        </p:scale>
        <p:origin x="1314" y="72"/>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68" d="100"/>
          <a:sy n="68" d="100"/>
        </p:scale>
        <p:origin x="2246"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9DACBD-CDD8-4565-B9F3-1C3CBF9F63D7}" type="datetimeFigureOut">
              <a:rPr lang="en-AU" smtClean="0"/>
              <a:t>4/02/2019</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1CB84-D0B3-C44D-BDDA-E6DD29AD4414}" type="datetimeFigureOut">
              <a:rPr lang="en-US" smtClean="0"/>
              <a:t>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ABOUT MAMU</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An Archive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A physical and digital collection of musical instruments, scores field recordings puppets and diverse other musical, dance and theatrical materials acquired since the foundation of the University's Department of Music in 1965.  </a:t>
            </a:r>
            <a:r>
              <a:rPr lang="en-AU" b="1" dirty="0" smtClean="0"/>
              <a:t>Focused on: </a:t>
            </a:r>
            <a:r>
              <a:rPr lang="en-AU" dirty="0" smtClean="0"/>
              <a:t>The music cultures of Australia, Asia, Africa and Western Classical, Jazz and Popular.</a:t>
            </a:r>
          </a:p>
          <a:p>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A unique and valuable resource for the wider </a:t>
            </a:r>
            <a:r>
              <a:rPr lang="en-AU" b="1" dirty="0" smtClean="0"/>
              <a:t>research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Location: </a:t>
            </a:r>
            <a:r>
              <a:rPr lang="en-US" sz="1200" b="0" i="0" u="none" strike="noStrike" kern="1200" dirty="0" smtClean="0">
                <a:solidFill>
                  <a:schemeClr val="tx1"/>
                </a:solidFill>
                <a:effectLst/>
                <a:latin typeface="+mn-lt"/>
                <a:ea typeface="+mn-ea"/>
                <a:cs typeface="+mn-cs"/>
              </a:rPr>
              <a:t>The physical collection fills eight rooms in the Faculty of Arts building at Monash’s Clayton campus.</a:t>
            </a:r>
            <a:endParaRPr lang="en-US" dirty="0" smtClean="0">
              <a:effectLst/>
            </a:endParaRPr>
          </a:p>
          <a:p>
            <a:r>
              <a:rPr lang="en-AU" b="1" dirty="0" smtClean="0"/>
              <a:t>Clayton</a:t>
            </a:r>
            <a:r>
              <a:rPr lang="en-AU" b="1" baseline="0" dirty="0" smtClean="0"/>
              <a:t> (not easily accessible). </a:t>
            </a:r>
          </a:p>
          <a:p>
            <a:pPr marL="0" indent="0">
              <a:buFont typeface="Arial" panose="020B0604020202020204" pitchFamily="34" charset="0"/>
              <a:buNone/>
            </a:pPr>
            <a:endParaRPr lang="en-AU" dirty="0" smtClean="0"/>
          </a:p>
          <a:p>
            <a:pPr marL="0" indent="0">
              <a:buFont typeface="Arial" panose="020B0604020202020204" pitchFamily="34" charset="0"/>
              <a:buNone/>
            </a:pPr>
            <a:r>
              <a:rPr lang="en-US" dirty="0" smtClean="0"/>
              <a:t>MAMU presents regular </a:t>
            </a:r>
            <a:r>
              <a:rPr lang="en-US" b="1" dirty="0" smtClean="0"/>
              <a:t>exhibitions</a:t>
            </a:r>
            <a:r>
              <a:rPr lang="en-US" dirty="0" smtClean="0"/>
              <a:t>, as well as lectures, seminars, conferences, and concerts by local and international scholars and musicians.</a:t>
            </a:r>
            <a:endParaRPr lang="en-AU" dirty="0" smtClean="0"/>
          </a:p>
          <a:p>
            <a:endParaRPr lang="en-AU" b="0" dirty="0" smtClean="0"/>
          </a:p>
          <a:p>
            <a:r>
              <a:rPr lang="en-AU" b="1" dirty="0" smtClean="0"/>
              <a:t>Staff: </a:t>
            </a:r>
            <a:r>
              <a:rPr lang="en-AU" dirty="0" smtClean="0"/>
              <a:t>Small team, some part-time.</a:t>
            </a:r>
            <a:r>
              <a:rPr lang="en-AU" baseline="0" dirty="0" smtClean="0"/>
              <a:t> </a:t>
            </a:r>
            <a:r>
              <a:rPr lang="en-AU" dirty="0" smtClean="0"/>
              <a:t>Permanent staff are School of Music researchers specialising in different world regions music cultures. </a:t>
            </a:r>
          </a:p>
          <a:p>
            <a:r>
              <a:rPr lang="en-AU" dirty="0" smtClean="0"/>
              <a:t>Changing group of community volunteers support the core team with preparation and management of the collection</a:t>
            </a:r>
          </a:p>
          <a:p>
            <a:endParaRPr lang="en-AU" b="1" dirty="0"/>
          </a:p>
        </p:txBody>
      </p:sp>
      <p:sp>
        <p:nvSpPr>
          <p:cNvPr id="4" name="Slide Number Placeholder 3"/>
          <p:cNvSpPr>
            <a:spLocks noGrp="1"/>
          </p:cNvSpPr>
          <p:nvPr>
            <p:ph type="sldNum" sz="quarter" idx="10"/>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130310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LEARNING 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EXPECTATIONS HAVE TO BE REVIWED AND ADJUSTED</a:t>
            </a:r>
          </a:p>
          <a:p>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Began with Best Practice </a:t>
            </a:r>
          </a:p>
          <a:p>
            <a:pPr marL="342900" indent="-342900">
              <a:buFont typeface="Arial" panose="020B0604020202020204" pitchFamily="34" charset="0"/>
              <a:buChar char="•"/>
            </a:pPr>
            <a:r>
              <a:rPr lang="en-AU" dirty="0" smtClean="0"/>
              <a:t>Experienced Cataloguer/Repository officer embedded with MAMU team 1 day a week for 1 year.</a:t>
            </a:r>
          </a:p>
          <a:p>
            <a:pPr marL="342900" indent="-342900">
              <a:buFont typeface="Arial" panose="020B0604020202020204" pitchFamily="34" charset="0"/>
              <a:buChar char="•"/>
            </a:pPr>
            <a:r>
              <a:rPr lang="en-AU" dirty="0" smtClean="0"/>
              <a:t>Wrote detailed guidelines and advice for best practice organisation and cataloguing of the collection before loading into the repository.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Failure!</a:t>
            </a:r>
          </a:p>
          <a:p>
            <a:pPr marL="171450" indent="-171450">
              <a:buFont typeface="Arial" panose="020B0604020202020204" pitchFamily="34" charset="0"/>
              <a:buChar char="•"/>
            </a:pPr>
            <a:r>
              <a:rPr lang="en-AU" dirty="0" smtClean="0"/>
              <a:t>Too much information, and too complex workflows requiring many hours of work to prepare the material for online presentation.  </a:t>
            </a:r>
          </a:p>
          <a:p>
            <a:pPr marL="171450" indent="-171450">
              <a:buFont typeface="Arial" panose="020B0604020202020204" pitchFamily="34" charset="0"/>
              <a:buChar char="•"/>
            </a:pPr>
            <a:r>
              <a:rPr lang="en-AU" dirty="0" smtClean="0"/>
              <a:t>Overwhelmed the MAMU team and stopped any work on bringing content online</a:t>
            </a:r>
          </a:p>
          <a:p>
            <a:pPr marL="0" indent="0">
              <a:buFont typeface="Arial" panose="020B0604020202020204" pitchFamily="34" charset="0"/>
              <a:buNone/>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Simplify procedures and standards to meet the knowledge skills and resources of the MAMU team.</a:t>
            </a:r>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4</a:t>
            </a:fld>
            <a:endParaRPr lang="en-US"/>
          </a:p>
        </p:txBody>
      </p:sp>
    </p:spTree>
    <p:extLst>
      <p:ext uri="{BB962C8B-B14F-4D97-AF65-F5344CB8AC3E}">
        <p14:creationId xmlns:p14="http://schemas.microsoft.com/office/powerpoint/2010/main" val="380485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Changes to the “advice” and technology provided by the Library</a:t>
            </a:r>
          </a:p>
          <a:p>
            <a:pPr marL="342900" indent="-342900">
              <a:buFont typeface="Arial" panose="020B0604020202020204" pitchFamily="34" charset="0"/>
              <a:buChar char="•"/>
            </a:pPr>
            <a:r>
              <a:rPr lang="en-AU" dirty="0" smtClean="0"/>
              <a:t>the metadata schema, </a:t>
            </a:r>
          </a:p>
          <a:p>
            <a:pPr marL="342900" indent="-342900">
              <a:buFont typeface="Arial" panose="020B0604020202020204" pitchFamily="34" charset="0"/>
              <a:buChar char="•"/>
            </a:pPr>
            <a:r>
              <a:rPr lang="en-AU" dirty="0" smtClean="0"/>
              <a:t>the collection structure, </a:t>
            </a:r>
          </a:p>
          <a:p>
            <a:pPr marL="342900" indent="-342900">
              <a:buFont typeface="Arial" panose="020B0604020202020204" pitchFamily="34" charset="0"/>
              <a:buChar char="•"/>
            </a:pPr>
            <a:r>
              <a:rPr lang="en-AU" dirty="0" smtClean="0"/>
              <a:t>and the workflow, </a:t>
            </a:r>
          </a:p>
          <a:p>
            <a:pPr marL="342900" indent="-342900">
              <a:buFont typeface="Arial" panose="020B0604020202020204" pitchFamily="34" charset="0"/>
              <a:buChar char="•"/>
            </a:pPr>
            <a:endParaRPr lang="en-AU" dirty="0" smtClean="0"/>
          </a:p>
          <a:p>
            <a:r>
              <a:rPr lang="en-AU" b="1" dirty="0" smtClean="0"/>
              <a:t>to adapt to changing external factors such as;</a:t>
            </a:r>
          </a:p>
          <a:p>
            <a:pPr marL="342900" indent="-342900">
              <a:buFont typeface="Arial" panose="020B0604020202020204" pitchFamily="34" charset="0"/>
              <a:buChar char="•"/>
            </a:pPr>
            <a:r>
              <a:rPr lang="en-AU" dirty="0" smtClean="0"/>
              <a:t>new repository software, </a:t>
            </a:r>
          </a:p>
          <a:p>
            <a:pPr marL="342900" indent="-342900">
              <a:buFont typeface="Arial" panose="020B0604020202020204" pitchFamily="34" charset="0"/>
              <a:buChar char="•"/>
            </a:pPr>
            <a:r>
              <a:rPr lang="en-AU" dirty="0" smtClean="0"/>
              <a:t>new Staff with different skill sets.</a:t>
            </a:r>
          </a:p>
          <a:p>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Safe place to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This constant updating was valuable as the library team learnt useful lessons to use with other researchers and improve he repository as platform for cultural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5</a:t>
            </a:fld>
            <a:endParaRPr lang="en-US"/>
          </a:p>
        </p:txBody>
      </p:sp>
    </p:spTree>
    <p:extLst>
      <p:ext uri="{BB962C8B-B14F-4D97-AF65-F5344CB8AC3E}">
        <p14:creationId xmlns:p14="http://schemas.microsoft.com/office/powerpoint/2010/main" val="418618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LEARNING 3</a:t>
            </a:r>
          </a:p>
          <a:p>
            <a:r>
              <a:rPr lang="en-AU" sz="1200" b="1" dirty="0" smtClean="0"/>
              <a:t>BE PREPARED TO CHANGE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Old Repository – late 2008 to 2015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Full service model where the Library undertook all the digital production, metadata creation and ingest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Figshare – 2016 to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Moved to completely self-managed self-submission system – no library involvement beyond initial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t>Revised workflow Figshare – 2018 onwards</a:t>
            </a:r>
          </a:p>
          <a:p>
            <a:r>
              <a:rPr lang="en-AU" dirty="0" smtClean="0"/>
              <a:t>MAMU staff prepare content – library staff bulk load</a:t>
            </a:r>
          </a:p>
          <a:p>
            <a:r>
              <a:rPr lang="en-AU" dirty="0" smtClean="0"/>
              <a:t>Speed up loading time, but keeps professional staff out of the time consuming work of selection and description.</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379469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baseline="0">
                <a:solidFill>
                  <a:schemeClr val="tx1"/>
                </a:solidFill>
              </a:defRPr>
            </a:lvl1pPr>
          </a:lstStyle>
          <a:p>
            <a:r>
              <a:rPr lang="en-AU" dirty="0" smtClean="0"/>
              <a:t>An ongoing of collaboration building an online digital collection </a:t>
            </a:r>
          </a:p>
          <a:p>
            <a:r>
              <a:rPr lang="en-AU" dirty="0" smtClean="0"/>
              <a:t>Andrew Harrison</a:t>
            </a:r>
            <a:endParaRPr lang="en-US" dirty="0" smtClean="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smtClean="0"/>
              <a:t>5 Feb 2019</a:t>
            </a:r>
            <a:br>
              <a:rPr lang="en-AU" dirty="0" smtClean="0"/>
            </a:br>
            <a:endParaRPr lang="en-US" dirty="0" smtClean="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smtClean="0"/>
              <a:t>10 years of MAMU</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smtClean="0"/>
              <a:t>14th IDCC Conference, Melbourne University</a:t>
            </a:r>
            <a:br>
              <a:rPr lang="en-AU" dirty="0" smtClean="0"/>
            </a:br>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12" name="Freeform 11"/>
          <p:cNvSpPr/>
          <p:nvPr userDrawn="1"/>
        </p:nvSpPr>
        <p:spPr>
          <a:xfrm>
            <a:off x="5667812" y="-28575"/>
            <a:ext cx="7095250" cy="6863091"/>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userDrawn="1"/>
        </p:nvSpPr>
        <p:spPr>
          <a:xfrm>
            <a:off x="7600950" y="-9524"/>
            <a:ext cx="1485900" cy="6858000"/>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009792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smtClean="0"/>
              <a:t>SUB HEADLINE / PRESENTER (28PT ARIAL NARROW, UPPER CASE)</a:t>
            </a:r>
            <a:endParaRPr lang="en-US" dirty="0" smtClean="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smtClean="0"/>
              <a:t>DATE (20PT ARIAL NARROW, UPPER CASE)</a:t>
            </a:r>
            <a:br>
              <a:rPr lang="en-AU" dirty="0" smtClean="0"/>
            </a:br>
            <a:endParaRPr lang="en-US" dirty="0" smtClean="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smtClean="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smtClean="0"/>
              <a:t>LOCATION/ EXTRA LINE (20PT ARIAL NARROW, UPPER CASE)</a:t>
            </a:r>
            <a:br>
              <a:rPr lang="en-AU" dirty="0" smtClean="0"/>
            </a:br>
            <a:endParaRPr lang="en-US" dirty="0" smtClean="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11" name="Freeform 10"/>
          <p:cNvSpPr/>
          <p:nvPr userDrawn="1"/>
        </p:nvSpPr>
        <p:spPr>
          <a:xfrm>
            <a:off x="5876925" y="-19050"/>
            <a:ext cx="6315075" cy="688657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userDrawn="1"/>
        </p:nvSpPr>
        <p:spPr>
          <a:xfrm>
            <a:off x="7605712" y="-19050"/>
            <a:ext cx="1485900" cy="6886575"/>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782533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smtClean="0"/>
              <a:t>SUB HEADLINE / PRESENTER (28PT ARIAL NARROW, UPPER CASE)</a:t>
            </a:r>
            <a:endParaRPr lang="en-US" dirty="0" smtClean="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smtClean="0"/>
              <a:t>DATE (20PT ARIAL NARROW, UPPER CASE)</a:t>
            </a:r>
            <a:br>
              <a:rPr lang="en-AU" dirty="0" smtClean="0"/>
            </a:br>
            <a:endParaRPr lang="en-US" dirty="0" smtClean="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smtClean="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smtClean="0"/>
              <a:t>LOCATION/ EXTRA LINE (20PT ARIAL NARROW, UPPER CASE)</a:t>
            </a:r>
            <a:br>
              <a:rPr lang="en-AU" dirty="0" smtClean="0"/>
            </a:br>
            <a:endParaRPr lang="en-US" dirty="0" smtClean="0"/>
          </a:p>
        </p:txBody>
      </p:sp>
      <p:sp>
        <p:nvSpPr>
          <p:cNvPr id="12" name="Freeform 11"/>
          <p:cNvSpPr/>
          <p:nvPr userDrawn="1"/>
        </p:nvSpPr>
        <p:spPr>
          <a:xfrm>
            <a:off x="5876925" y="-19050"/>
            <a:ext cx="6315075" cy="688657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075" h="68865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userDrawn="1"/>
        </p:nvSpPr>
        <p:spPr>
          <a:xfrm>
            <a:off x="7605712" y="-19050"/>
            <a:ext cx="1485900" cy="6886575"/>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886575">
                <a:moveTo>
                  <a:pt x="0" y="0"/>
                </a:moveTo>
                <a:lnTo>
                  <a:pt x="1485900" y="19050"/>
                </a:lnTo>
                <a:lnTo>
                  <a:pt x="1485900" y="6877050"/>
                </a:lnTo>
                <a:lnTo>
                  <a:pt x="1438275" y="68865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Tree>
    <p:extLst>
      <p:ext uri="{BB962C8B-B14F-4D97-AF65-F5344CB8AC3E}">
        <p14:creationId xmlns:p14="http://schemas.microsoft.com/office/powerpoint/2010/main" val="15575031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with image">
    <p:spTree>
      <p:nvGrpSpPr>
        <p:cNvPr id="1" name=""/>
        <p:cNvGrpSpPr/>
        <p:nvPr/>
      </p:nvGrpSpPr>
      <p:grpSpPr>
        <a:xfrm>
          <a:off x="0" y="0"/>
          <a:ext cx="0" cy="0"/>
          <a:chOff x="0" y="0"/>
          <a:chExt cx="0" cy="0"/>
        </a:xfrm>
      </p:grpSpPr>
      <p:sp>
        <p:nvSpPr>
          <p:cNvPr id="17" name="Freeform 16"/>
          <p:cNvSpPr/>
          <p:nvPr userDrawn="1"/>
        </p:nvSpPr>
        <p:spPr>
          <a:xfrm>
            <a:off x="8428264" y="0"/>
            <a:ext cx="3772445"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2"/>
            <a:srcRect/>
            <a:tile tx="7721600" ty="3810000" sx="40000" sy="4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userDrawn="1"/>
        </p:nvSpPr>
        <p:spPr>
          <a:xfrm>
            <a:off x="9993085" y="9525"/>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userDrawn="1"/>
        </p:nvSpPr>
        <p:spPr>
          <a:xfrm>
            <a:off x="8420099" y="1"/>
            <a:ext cx="1571625" cy="6877050"/>
          </a:xfrm>
          <a:custGeom>
            <a:avLst/>
            <a:gdLst>
              <a:gd name="connsiteX0" fmla="*/ 0 w 1562100"/>
              <a:gd name="connsiteY0" fmla="*/ 0 h 6877050"/>
              <a:gd name="connsiteX1" fmla="*/ 1562100 w 1562100"/>
              <a:gd name="connsiteY1" fmla="*/ 28575 h 6877050"/>
              <a:gd name="connsiteX2" fmla="*/ 1562100 w 1562100"/>
              <a:gd name="connsiteY2" fmla="*/ 6877050 h 6877050"/>
              <a:gd name="connsiteX3" fmla="*/ 1485900 w 1562100"/>
              <a:gd name="connsiteY3" fmla="*/ 6858000 h 6877050"/>
              <a:gd name="connsiteX4" fmla="*/ 0 w 1562100"/>
              <a:gd name="connsiteY4" fmla="*/ 0 h 6877050"/>
              <a:gd name="connsiteX0" fmla="*/ 0 w 1571625"/>
              <a:gd name="connsiteY0" fmla="*/ 0 h 6867525"/>
              <a:gd name="connsiteX1" fmla="*/ 1571625 w 1571625"/>
              <a:gd name="connsiteY1" fmla="*/ 19050 h 6867525"/>
              <a:gd name="connsiteX2" fmla="*/ 1571625 w 1571625"/>
              <a:gd name="connsiteY2" fmla="*/ 6867525 h 6867525"/>
              <a:gd name="connsiteX3" fmla="*/ 1495425 w 1571625"/>
              <a:gd name="connsiteY3" fmla="*/ 6848475 h 6867525"/>
              <a:gd name="connsiteX4" fmla="*/ 0 w 1571625"/>
              <a:gd name="connsiteY4" fmla="*/ 0 h 686752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905625"/>
              <a:gd name="connsiteX1" fmla="*/ 1571625 w 1571625"/>
              <a:gd name="connsiteY1" fmla="*/ 19050 h 6905625"/>
              <a:gd name="connsiteX2" fmla="*/ 1571625 w 1571625"/>
              <a:gd name="connsiteY2" fmla="*/ 6905625 h 6905625"/>
              <a:gd name="connsiteX3" fmla="*/ 1495425 w 1571625"/>
              <a:gd name="connsiteY3" fmla="*/ 6877050 h 6905625"/>
              <a:gd name="connsiteX4" fmla="*/ 0 w 1571625"/>
              <a:gd name="connsiteY4" fmla="*/ 0 h 690562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77050 h 6877050"/>
              <a:gd name="connsiteX3" fmla="*/ 1495425 w 1571625"/>
              <a:gd name="connsiteY3" fmla="*/ 6877050 h 6877050"/>
              <a:gd name="connsiteX4" fmla="*/ 0 w 1571625"/>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6877050">
                <a:moveTo>
                  <a:pt x="0" y="0"/>
                </a:moveTo>
                <a:lnTo>
                  <a:pt x="1571625" y="19050"/>
                </a:lnTo>
                <a:lnTo>
                  <a:pt x="1571625" y="6877050"/>
                </a:lnTo>
                <a:lnTo>
                  <a:pt x="1495425" y="6877050"/>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smtClean="0"/>
              <a:t>SUB HEADING (24PT, UPPER CASE)</a:t>
            </a:r>
            <a:endParaRPr lang="en-US" dirty="0" smtClean="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smtClean="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smtClean="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smtClean="0"/>
              <a:t>Body copy (20pt, Arial) </a:t>
            </a:r>
          </a:p>
          <a:p>
            <a:endParaRPr lang="en-AU" dirty="0" smtClean="0"/>
          </a:p>
          <a:p>
            <a:endParaRPr lang="en-AU" dirty="0" smtClean="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smtClean="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smtClean="0"/>
              <a:t>Body copy (20pt, Arial) </a:t>
            </a:r>
          </a:p>
          <a:p>
            <a:endParaRPr lang="en-AU" dirty="0" smtClean="0"/>
          </a:p>
          <a:p>
            <a:endParaRPr lang="en-AU" dirty="0" smtClean="0"/>
          </a:p>
        </p:txBody>
      </p:sp>
    </p:spTree>
    <p:extLst>
      <p:ext uri="{BB962C8B-B14F-4D97-AF65-F5344CB8AC3E}">
        <p14:creationId xmlns:p14="http://schemas.microsoft.com/office/powerpoint/2010/main" val="35120955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userDrawn="1"/>
        </p:nvSpPr>
        <p:spPr>
          <a:xfrm>
            <a:off x="7404235" y="2614613"/>
            <a:ext cx="4787765" cy="2828925"/>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userDrawn="1"/>
        </p:nvSpPr>
        <p:spPr>
          <a:xfrm>
            <a:off x="9381263" y="120368"/>
            <a:ext cx="123825" cy="5351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smtClean="0"/>
              <a:t>SUB HEADING (24PT, UPPER CASE)</a:t>
            </a:r>
            <a:endParaRPr lang="en-US" dirty="0" smtClean="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smtClean="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smtClean="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smtClean="0"/>
              <a:t>Body copy (20pt, Arial) </a:t>
            </a:r>
          </a:p>
          <a:p>
            <a:endParaRPr lang="en-AU" dirty="0" smtClean="0"/>
          </a:p>
          <a:p>
            <a:endParaRPr lang="en-AU" dirty="0" smtClean="0"/>
          </a:p>
        </p:txBody>
      </p:sp>
      <p:sp>
        <p:nvSpPr>
          <p:cNvPr id="21" name="Freeform 20"/>
          <p:cNvSpPr/>
          <p:nvPr userDrawn="1"/>
        </p:nvSpPr>
        <p:spPr>
          <a:xfrm>
            <a:off x="7412713" y="2624137"/>
            <a:ext cx="1968365" cy="2828926"/>
          </a:xfrm>
          <a:custGeom>
            <a:avLst/>
            <a:gdLst>
              <a:gd name="connsiteX0" fmla="*/ 0 w 1562100"/>
              <a:gd name="connsiteY0" fmla="*/ 0 h 6877050"/>
              <a:gd name="connsiteX1" fmla="*/ 1562100 w 1562100"/>
              <a:gd name="connsiteY1" fmla="*/ 28575 h 6877050"/>
              <a:gd name="connsiteX2" fmla="*/ 1562100 w 1562100"/>
              <a:gd name="connsiteY2" fmla="*/ 6877050 h 6877050"/>
              <a:gd name="connsiteX3" fmla="*/ 1485900 w 1562100"/>
              <a:gd name="connsiteY3" fmla="*/ 6858000 h 6877050"/>
              <a:gd name="connsiteX4" fmla="*/ 0 w 1562100"/>
              <a:gd name="connsiteY4" fmla="*/ 0 h 6877050"/>
              <a:gd name="connsiteX0" fmla="*/ 0 w 1571625"/>
              <a:gd name="connsiteY0" fmla="*/ 0 h 6867525"/>
              <a:gd name="connsiteX1" fmla="*/ 1571625 w 1571625"/>
              <a:gd name="connsiteY1" fmla="*/ 19050 h 6867525"/>
              <a:gd name="connsiteX2" fmla="*/ 1571625 w 1571625"/>
              <a:gd name="connsiteY2" fmla="*/ 6867525 h 6867525"/>
              <a:gd name="connsiteX3" fmla="*/ 1495425 w 1571625"/>
              <a:gd name="connsiteY3" fmla="*/ 6848475 h 6867525"/>
              <a:gd name="connsiteX4" fmla="*/ 0 w 1571625"/>
              <a:gd name="connsiteY4" fmla="*/ 0 h 686752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905625"/>
              <a:gd name="connsiteX1" fmla="*/ 1571625 w 1571625"/>
              <a:gd name="connsiteY1" fmla="*/ 19050 h 6905625"/>
              <a:gd name="connsiteX2" fmla="*/ 1571625 w 1571625"/>
              <a:gd name="connsiteY2" fmla="*/ 6905625 h 6905625"/>
              <a:gd name="connsiteX3" fmla="*/ 1495425 w 1571625"/>
              <a:gd name="connsiteY3" fmla="*/ 6877050 h 6905625"/>
              <a:gd name="connsiteX4" fmla="*/ 0 w 1571625"/>
              <a:gd name="connsiteY4" fmla="*/ 0 h 690562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86575"/>
              <a:gd name="connsiteX1" fmla="*/ 1571625 w 1571625"/>
              <a:gd name="connsiteY1" fmla="*/ 19050 h 6886575"/>
              <a:gd name="connsiteX2" fmla="*/ 1571625 w 1571625"/>
              <a:gd name="connsiteY2" fmla="*/ 6886575 h 6886575"/>
              <a:gd name="connsiteX3" fmla="*/ 1495425 w 1571625"/>
              <a:gd name="connsiteY3" fmla="*/ 6877050 h 6886575"/>
              <a:gd name="connsiteX4" fmla="*/ 0 w 1571625"/>
              <a:gd name="connsiteY4" fmla="*/ 0 h 6886575"/>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67525 h 6877050"/>
              <a:gd name="connsiteX3" fmla="*/ 1495425 w 1571625"/>
              <a:gd name="connsiteY3" fmla="*/ 6877050 h 6877050"/>
              <a:gd name="connsiteX4" fmla="*/ 0 w 1571625"/>
              <a:gd name="connsiteY4" fmla="*/ 0 h 6877050"/>
              <a:gd name="connsiteX0" fmla="*/ 0 w 1571625"/>
              <a:gd name="connsiteY0" fmla="*/ 0 h 6877050"/>
              <a:gd name="connsiteX1" fmla="*/ 1571625 w 1571625"/>
              <a:gd name="connsiteY1" fmla="*/ 19050 h 6877050"/>
              <a:gd name="connsiteX2" fmla="*/ 1571625 w 1571625"/>
              <a:gd name="connsiteY2" fmla="*/ 6877050 h 6877050"/>
              <a:gd name="connsiteX3" fmla="*/ 1495425 w 1571625"/>
              <a:gd name="connsiteY3" fmla="*/ 6877050 h 6877050"/>
              <a:gd name="connsiteX4" fmla="*/ 0 w 1571625"/>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5" h="6877050">
                <a:moveTo>
                  <a:pt x="0" y="0"/>
                </a:moveTo>
                <a:lnTo>
                  <a:pt x="1571625" y="19050"/>
                </a:lnTo>
                <a:lnTo>
                  <a:pt x="1571625" y="6877050"/>
                </a:lnTo>
                <a:lnTo>
                  <a:pt x="1495425" y="6877050"/>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userDrawn="1"/>
        </p:nvSpPr>
        <p:spPr>
          <a:xfrm flipH="1">
            <a:off x="4818737" y="2614613"/>
            <a:ext cx="4451976" cy="2857500"/>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 name="connsiteX0" fmla="*/ 2502709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02709 w 6275154"/>
              <a:gd name="connsiteY5" fmla="*/ 0 h 6922875"/>
              <a:gd name="connsiteX0" fmla="*/ 2516135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16135 w 6275154"/>
              <a:gd name="connsiteY5" fmla="*/ 0 h 692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5154" h="6922875">
                <a:moveTo>
                  <a:pt x="2516135" y="0"/>
                </a:moveTo>
                <a:lnTo>
                  <a:pt x="2521759" y="69669"/>
                </a:lnTo>
                <a:lnTo>
                  <a:pt x="0" y="6922875"/>
                </a:lnTo>
                <a:lnTo>
                  <a:pt x="6266445" y="6844937"/>
                </a:lnTo>
                <a:lnTo>
                  <a:pt x="6275154" y="0"/>
                </a:lnTo>
                <a:lnTo>
                  <a:pt x="2516135" y="0"/>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userDrawn="1"/>
        </p:nvSpPr>
        <p:spPr>
          <a:xfrm rot="21168187">
            <a:off x="7576063" y="2501520"/>
            <a:ext cx="1562100" cy="3095272"/>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502674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Freeform 28"/>
          <p:cNvSpPr/>
          <p:nvPr userDrawn="1"/>
        </p:nvSpPr>
        <p:spPr>
          <a:xfrm rot="20447943">
            <a:off x="9301439" y="-744350"/>
            <a:ext cx="1562100" cy="8115342"/>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a:off x="8277224" y="-9525"/>
            <a:ext cx="3914775" cy="6858000"/>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77050 h 6877050"/>
              <a:gd name="connsiteX4" fmla="*/ 0 w 1485900"/>
              <a:gd name="connsiteY4" fmla="*/ 0 h 6877050"/>
              <a:gd name="connsiteX0" fmla="*/ 0 w 3914775"/>
              <a:gd name="connsiteY0" fmla="*/ 9525 h 6858000"/>
              <a:gd name="connsiteX1" fmla="*/ 3914775 w 3914775"/>
              <a:gd name="connsiteY1" fmla="*/ 0 h 6858000"/>
              <a:gd name="connsiteX2" fmla="*/ 3914775 w 3914775"/>
              <a:gd name="connsiteY2" fmla="*/ 6858000 h 6858000"/>
              <a:gd name="connsiteX3" fmla="*/ 3867150 w 3914775"/>
              <a:gd name="connsiteY3" fmla="*/ 6858000 h 6858000"/>
              <a:gd name="connsiteX4" fmla="*/ 0 w 3914775"/>
              <a:gd name="connsiteY4" fmla="*/ 95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75" h="6858000">
                <a:moveTo>
                  <a:pt x="0" y="9525"/>
                </a:moveTo>
                <a:lnTo>
                  <a:pt x="3914775" y="0"/>
                </a:lnTo>
                <a:lnTo>
                  <a:pt x="3914775" y="6858000"/>
                </a:lnTo>
                <a:lnTo>
                  <a:pt x="3867150" y="6858000"/>
                </a:lnTo>
                <a:lnTo>
                  <a:pt x="0" y="952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8435" y="6300135"/>
            <a:ext cx="1267288" cy="368735"/>
          </a:xfrm>
          <a:prstGeom prst="rect">
            <a:avLst/>
          </a:prstGeom>
        </p:spPr>
      </p:pic>
    </p:spTree>
    <p:extLst>
      <p:ext uri="{BB962C8B-B14F-4D97-AF65-F5344CB8AC3E}">
        <p14:creationId xmlns:p14="http://schemas.microsoft.com/office/powerpoint/2010/main" val="37578325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2" name="Rectangle 1"/>
          <p:cNvSpPr/>
          <p:nvPr userDrawn="1"/>
        </p:nvSpPr>
        <p:spPr>
          <a:xfrm>
            <a:off x="5876925" y="-19050"/>
            <a:ext cx="6315075" cy="689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userDrawn="1"/>
        </p:nvSpPr>
        <p:spPr>
          <a:xfrm flipH="1">
            <a:off x="0" y="-287499"/>
            <a:ext cx="12216304" cy="7719578"/>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 name="connsiteX0" fmla="*/ 2502709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02709 w 6275154"/>
              <a:gd name="connsiteY5" fmla="*/ 0 h 6922875"/>
              <a:gd name="connsiteX0" fmla="*/ 2516135 w 6275154"/>
              <a:gd name="connsiteY0" fmla="*/ 0 h 6922875"/>
              <a:gd name="connsiteX1" fmla="*/ 2521759 w 6275154"/>
              <a:gd name="connsiteY1" fmla="*/ 69669 h 6922875"/>
              <a:gd name="connsiteX2" fmla="*/ 0 w 6275154"/>
              <a:gd name="connsiteY2" fmla="*/ 6922875 h 6922875"/>
              <a:gd name="connsiteX3" fmla="*/ 6266445 w 6275154"/>
              <a:gd name="connsiteY3" fmla="*/ 6844937 h 6922875"/>
              <a:gd name="connsiteX4" fmla="*/ 6275154 w 6275154"/>
              <a:gd name="connsiteY4" fmla="*/ 0 h 6922875"/>
              <a:gd name="connsiteX5" fmla="*/ 2516135 w 6275154"/>
              <a:gd name="connsiteY5" fmla="*/ 0 h 6922875"/>
              <a:gd name="connsiteX0" fmla="*/ 2516135 w 6275154"/>
              <a:gd name="connsiteY0" fmla="*/ 0 h 6931594"/>
              <a:gd name="connsiteX1" fmla="*/ 2521759 w 6275154"/>
              <a:gd name="connsiteY1" fmla="*/ 69669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2516135 w 6275154"/>
              <a:gd name="connsiteY0" fmla="*/ 0 h 6931594"/>
              <a:gd name="connsiteX1" fmla="*/ 1254762 w 6275154"/>
              <a:gd name="connsiteY1" fmla="*/ 108183 h 6931594"/>
              <a:gd name="connsiteX2" fmla="*/ 0 w 6275154"/>
              <a:gd name="connsiteY2" fmla="*/ 6922875 h 6931594"/>
              <a:gd name="connsiteX3" fmla="*/ 6266445 w 6275154"/>
              <a:gd name="connsiteY3" fmla="*/ 6931594 h 6931594"/>
              <a:gd name="connsiteX4" fmla="*/ 6275154 w 6275154"/>
              <a:gd name="connsiteY4" fmla="*/ 0 h 6931594"/>
              <a:gd name="connsiteX5" fmla="*/ 2516135 w 6275154"/>
              <a:gd name="connsiteY5" fmla="*/ 0 h 6931594"/>
              <a:gd name="connsiteX0" fmla="*/ 4284913 w 8043932"/>
              <a:gd name="connsiteY0" fmla="*/ 0 h 6932504"/>
              <a:gd name="connsiteX1" fmla="*/ 3023540 w 8043932"/>
              <a:gd name="connsiteY1" fmla="*/ 108183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11898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0 h 6932504"/>
              <a:gd name="connsiteX1" fmla="*/ 3023540 w 8043932"/>
              <a:gd name="connsiteY1" fmla="*/ 2269 h 6932504"/>
              <a:gd name="connsiteX2" fmla="*/ 0 w 8043932"/>
              <a:gd name="connsiteY2" fmla="*/ 6932504 h 6932504"/>
              <a:gd name="connsiteX3" fmla="*/ 8035223 w 8043932"/>
              <a:gd name="connsiteY3" fmla="*/ 6931594 h 6932504"/>
              <a:gd name="connsiteX4" fmla="*/ 8043932 w 8043932"/>
              <a:gd name="connsiteY4" fmla="*/ 0 h 6932504"/>
              <a:gd name="connsiteX5" fmla="*/ 4284913 w 8043932"/>
              <a:gd name="connsiteY5" fmla="*/ 0 h 6932504"/>
              <a:gd name="connsiteX0" fmla="*/ 4284913 w 8043932"/>
              <a:gd name="connsiteY0" fmla="*/ 7359 h 6939863"/>
              <a:gd name="connsiteX1" fmla="*/ 6795 w 8043932"/>
              <a:gd name="connsiteY1" fmla="*/ 0 h 6939863"/>
              <a:gd name="connsiteX2" fmla="*/ 0 w 8043932"/>
              <a:gd name="connsiteY2" fmla="*/ 6939863 h 6939863"/>
              <a:gd name="connsiteX3" fmla="*/ 8035223 w 8043932"/>
              <a:gd name="connsiteY3" fmla="*/ 6938953 h 6939863"/>
              <a:gd name="connsiteX4" fmla="*/ 8043932 w 8043932"/>
              <a:gd name="connsiteY4" fmla="*/ 7359 h 6939863"/>
              <a:gd name="connsiteX5" fmla="*/ 4284913 w 8043932"/>
              <a:gd name="connsiteY5" fmla="*/ 7359 h 69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3932" h="6939863">
                <a:moveTo>
                  <a:pt x="4284913" y="7359"/>
                </a:moveTo>
                <a:lnTo>
                  <a:pt x="6795" y="0"/>
                </a:lnTo>
                <a:lnTo>
                  <a:pt x="0" y="6939863"/>
                </a:lnTo>
                <a:lnTo>
                  <a:pt x="8035223" y="6938953"/>
                </a:lnTo>
                <a:lnTo>
                  <a:pt x="8043932" y="7359"/>
                </a:lnTo>
                <a:lnTo>
                  <a:pt x="4284913" y="7359"/>
                </a:lnTo>
                <a:close/>
              </a:path>
            </a:pathLst>
          </a:cu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V="1">
            <a:off x="7529168" y="3164378"/>
            <a:ext cx="4681882" cy="3657597"/>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77050 h 6877050"/>
              <a:gd name="connsiteX4" fmla="*/ 0 w 1485900"/>
              <a:gd name="connsiteY4" fmla="*/ 0 h 6877050"/>
              <a:gd name="connsiteX0" fmla="*/ 0 w 3914775"/>
              <a:gd name="connsiteY0" fmla="*/ 9525 h 6858000"/>
              <a:gd name="connsiteX1" fmla="*/ 3914775 w 3914775"/>
              <a:gd name="connsiteY1" fmla="*/ 0 h 6858000"/>
              <a:gd name="connsiteX2" fmla="*/ 3914775 w 3914775"/>
              <a:gd name="connsiteY2" fmla="*/ 6858000 h 6858000"/>
              <a:gd name="connsiteX3" fmla="*/ 3867150 w 3914775"/>
              <a:gd name="connsiteY3" fmla="*/ 6858000 h 6858000"/>
              <a:gd name="connsiteX4" fmla="*/ 0 w 3914775"/>
              <a:gd name="connsiteY4" fmla="*/ 9525 h 6858000"/>
              <a:gd name="connsiteX0" fmla="*/ 0 w 3914775"/>
              <a:gd name="connsiteY0" fmla="*/ 9525 h 6930190"/>
              <a:gd name="connsiteX1" fmla="*/ 3914775 w 3914775"/>
              <a:gd name="connsiteY1" fmla="*/ 0 h 6930190"/>
              <a:gd name="connsiteX2" fmla="*/ 3914775 w 3914775"/>
              <a:gd name="connsiteY2" fmla="*/ 6858000 h 6930190"/>
              <a:gd name="connsiteX3" fmla="*/ 3906972 w 3914775"/>
              <a:gd name="connsiteY3" fmla="*/ 6930190 h 6930190"/>
              <a:gd name="connsiteX4" fmla="*/ 0 w 3914775"/>
              <a:gd name="connsiteY4" fmla="*/ 9525 h 693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75" h="6930190">
                <a:moveTo>
                  <a:pt x="0" y="9525"/>
                </a:moveTo>
                <a:lnTo>
                  <a:pt x="3914775" y="0"/>
                </a:lnTo>
                <a:lnTo>
                  <a:pt x="3914775" y="6858000"/>
                </a:lnTo>
                <a:lnTo>
                  <a:pt x="3906972" y="6930190"/>
                </a:lnTo>
                <a:lnTo>
                  <a:pt x="0" y="9525"/>
                </a:lnTo>
                <a:close/>
              </a:path>
            </a:pathLst>
          </a:cu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userDrawn="1"/>
        </p:nvSpPr>
        <p:spPr>
          <a:xfrm rot="3962384">
            <a:off x="9070353" y="2092690"/>
            <a:ext cx="1562100" cy="5853962"/>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7"/>
          <p:cNvSpPr>
            <a:spLocks noGrp="1"/>
          </p:cNvSpPr>
          <p:nvPr>
            <p:ph type="body" sz="quarter" idx="14" hasCustomPrompt="1"/>
          </p:nvPr>
        </p:nvSpPr>
        <p:spPr>
          <a:xfrm>
            <a:off x="9629956" y="5278826"/>
            <a:ext cx="2309631" cy="1302845"/>
          </a:xfrm>
          <a:prstGeom prst="rect">
            <a:avLst/>
          </a:prstGeom>
        </p:spPr>
        <p:txBody>
          <a:bodyPr/>
          <a:lstStyle>
            <a:lvl1pPr>
              <a:defRPr sz="2000" b="1" baseline="0">
                <a:solidFill>
                  <a:schemeClr val="tx1"/>
                </a:solidFill>
              </a:defRPr>
            </a:lvl1pPr>
          </a:lstStyle>
          <a:p>
            <a:r>
              <a:rPr lang="en-AU" dirty="0" smtClean="0"/>
              <a:t>Image caption (title case)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075" y="6314423"/>
            <a:ext cx="1267288" cy="368735"/>
          </a:xfrm>
          <a:prstGeom prst="rect">
            <a:avLst/>
          </a:prstGeom>
        </p:spPr>
      </p:pic>
    </p:spTree>
    <p:extLst>
      <p:ext uri="{BB962C8B-B14F-4D97-AF65-F5344CB8AC3E}">
        <p14:creationId xmlns:p14="http://schemas.microsoft.com/office/powerpoint/2010/main" val="26504669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10" name="Freeform 9"/>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userDrawn="1"/>
        </p:nvSpPr>
        <p:spPr>
          <a:xfrm>
            <a:off x="7491412" y="-28575"/>
            <a:ext cx="1562100" cy="6886575"/>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userDrawn="1"/>
        </p:nvSpPr>
        <p:spPr>
          <a:xfrm>
            <a:off x="9091612" y="-19050"/>
            <a:ext cx="123825" cy="686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userDrawn="1"/>
        </p:nvSpPr>
        <p:spPr>
          <a:xfrm>
            <a:off x="0" y="-28574"/>
            <a:ext cx="12192000" cy="6905625"/>
          </a:xfrm>
          <a:custGeom>
            <a:avLst/>
            <a:gdLst>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5307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77050"/>
              <a:gd name="connsiteX1" fmla="*/ 5067300 w 6315075"/>
              <a:gd name="connsiteY1" fmla="*/ 0 h 6877050"/>
              <a:gd name="connsiteX2" fmla="*/ 4857750 w 6315075"/>
              <a:gd name="connsiteY2" fmla="*/ 2286000 h 6877050"/>
              <a:gd name="connsiteX3" fmla="*/ 4648200 w 6315075"/>
              <a:gd name="connsiteY3" fmla="*/ 19050 h 6877050"/>
              <a:gd name="connsiteX4" fmla="*/ 1609725 w 6315075"/>
              <a:gd name="connsiteY4" fmla="*/ 9525 h 6877050"/>
              <a:gd name="connsiteX5" fmla="*/ 0 w 6315075"/>
              <a:gd name="connsiteY5" fmla="*/ 6877050 h 6877050"/>
              <a:gd name="connsiteX6" fmla="*/ 4181475 w 6315075"/>
              <a:gd name="connsiteY6" fmla="*/ 6867525 h 6877050"/>
              <a:gd name="connsiteX7" fmla="*/ 4191000 w 6315075"/>
              <a:gd name="connsiteY7" fmla="*/ 4048125 h 6877050"/>
              <a:gd name="connsiteX8" fmla="*/ 4400550 w 6315075"/>
              <a:gd name="connsiteY8" fmla="*/ 6877050 h 6877050"/>
              <a:gd name="connsiteX9" fmla="*/ 5305425 w 6315075"/>
              <a:gd name="connsiteY9" fmla="*/ 6877050 h 6877050"/>
              <a:gd name="connsiteX10" fmla="*/ 5524500 w 6315075"/>
              <a:gd name="connsiteY10" fmla="*/ 4057650 h 6877050"/>
              <a:gd name="connsiteX11" fmla="*/ 5534025 w 6315075"/>
              <a:gd name="connsiteY11" fmla="*/ 6867525 h 6877050"/>
              <a:gd name="connsiteX12" fmla="*/ 6315075 w 6315075"/>
              <a:gd name="connsiteY12" fmla="*/ 6867525 h 6877050"/>
              <a:gd name="connsiteX13" fmla="*/ 6305550 w 6315075"/>
              <a:gd name="connsiteY13" fmla="*/ 0 h 6877050"/>
              <a:gd name="connsiteX0" fmla="*/ 6305550 w 6315075"/>
              <a:gd name="connsiteY0" fmla="*/ 0 h 6886575"/>
              <a:gd name="connsiteX1" fmla="*/ 5067300 w 6315075"/>
              <a:gd name="connsiteY1" fmla="*/ 0 h 6886575"/>
              <a:gd name="connsiteX2" fmla="*/ 4857750 w 6315075"/>
              <a:gd name="connsiteY2" fmla="*/ 2286000 h 6886575"/>
              <a:gd name="connsiteX3" fmla="*/ 4648200 w 6315075"/>
              <a:gd name="connsiteY3" fmla="*/ 19050 h 6886575"/>
              <a:gd name="connsiteX4" fmla="*/ 1609725 w 6315075"/>
              <a:gd name="connsiteY4" fmla="*/ 9525 h 6886575"/>
              <a:gd name="connsiteX5" fmla="*/ 0 w 6315075"/>
              <a:gd name="connsiteY5" fmla="*/ 6877050 h 6886575"/>
              <a:gd name="connsiteX6" fmla="*/ 4181475 w 6315075"/>
              <a:gd name="connsiteY6" fmla="*/ 6867525 h 6886575"/>
              <a:gd name="connsiteX7" fmla="*/ 4191000 w 6315075"/>
              <a:gd name="connsiteY7" fmla="*/ 4048125 h 6886575"/>
              <a:gd name="connsiteX8" fmla="*/ 4400550 w 6315075"/>
              <a:gd name="connsiteY8" fmla="*/ 6877050 h 6886575"/>
              <a:gd name="connsiteX9" fmla="*/ 5305425 w 6315075"/>
              <a:gd name="connsiteY9" fmla="*/ 6877050 h 6886575"/>
              <a:gd name="connsiteX10" fmla="*/ 5524500 w 6315075"/>
              <a:gd name="connsiteY10" fmla="*/ 4057650 h 6886575"/>
              <a:gd name="connsiteX11" fmla="*/ 5534025 w 6315075"/>
              <a:gd name="connsiteY11" fmla="*/ 6867525 h 6886575"/>
              <a:gd name="connsiteX12" fmla="*/ 6315075 w 6315075"/>
              <a:gd name="connsiteY12" fmla="*/ 6886575 h 6886575"/>
              <a:gd name="connsiteX13" fmla="*/ 6305550 w 6315075"/>
              <a:gd name="connsiteY13" fmla="*/ 0 h 6886575"/>
              <a:gd name="connsiteX0" fmla="*/ 13101676 w 13111201"/>
              <a:gd name="connsiteY0" fmla="*/ 0 h 6905625"/>
              <a:gd name="connsiteX1" fmla="*/ 11863426 w 13111201"/>
              <a:gd name="connsiteY1" fmla="*/ 0 h 6905625"/>
              <a:gd name="connsiteX2" fmla="*/ 11653876 w 13111201"/>
              <a:gd name="connsiteY2" fmla="*/ 2286000 h 6905625"/>
              <a:gd name="connsiteX3" fmla="*/ 11444326 w 13111201"/>
              <a:gd name="connsiteY3" fmla="*/ 19050 h 6905625"/>
              <a:gd name="connsiteX4" fmla="*/ 8405851 w 13111201"/>
              <a:gd name="connsiteY4" fmla="*/ 9525 h 6905625"/>
              <a:gd name="connsiteX5" fmla="*/ 0 w 13111201"/>
              <a:gd name="connsiteY5" fmla="*/ 6905625 h 6905625"/>
              <a:gd name="connsiteX6" fmla="*/ 10977601 w 13111201"/>
              <a:gd name="connsiteY6" fmla="*/ 6867525 h 6905625"/>
              <a:gd name="connsiteX7" fmla="*/ 10987126 w 13111201"/>
              <a:gd name="connsiteY7" fmla="*/ 4048125 h 6905625"/>
              <a:gd name="connsiteX8" fmla="*/ 11196676 w 13111201"/>
              <a:gd name="connsiteY8" fmla="*/ 6877050 h 6905625"/>
              <a:gd name="connsiteX9" fmla="*/ 12101551 w 13111201"/>
              <a:gd name="connsiteY9" fmla="*/ 6877050 h 6905625"/>
              <a:gd name="connsiteX10" fmla="*/ 12320626 w 13111201"/>
              <a:gd name="connsiteY10" fmla="*/ 4057650 h 6905625"/>
              <a:gd name="connsiteX11" fmla="*/ 12330151 w 13111201"/>
              <a:gd name="connsiteY11" fmla="*/ 6867525 h 6905625"/>
              <a:gd name="connsiteX12" fmla="*/ 13111201 w 13111201"/>
              <a:gd name="connsiteY12" fmla="*/ 6886575 h 6905625"/>
              <a:gd name="connsiteX13" fmla="*/ 13101676 w 13111201"/>
              <a:gd name="connsiteY13" fmla="*/ 0 h 6905625"/>
              <a:gd name="connsiteX0" fmla="*/ 13101676 w 13111201"/>
              <a:gd name="connsiteY0" fmla="*/ 0 h 6905625"/>
              <a:gd name="connsiteX1" fmla="*/ 11863426 w 13111201"/>
              <a:gd name="connsiteY1" fmla="*/ 0 h 6905625"/>
              <a:gd name="connsiteX2" fmla="*/ 11653876 w 13111201"/>
              <a:gd name="connsiteY2" fmla="*/ 2286000 h 6905625"/>
              <a:gd name="connsiteX3" fmla="*/ 11444326 w 13111201"/>
              <a:gd name="connsiteY3" fmla="*/ 19050 h 6905625"/>
              <a:gd name="connsiteX4" fmla="*/ 2810 w 13111201"/>
              <a:gd name="connsiteY4" fmla="*/ 19050 h 6905625"/>
              <a:gd name="connsiteX5" fmla="*/ 0 w 13111201"/>
              <a:gd name="connsiteY5" fmla="*/ 6905625 h 6905625"/>
              <a:gd name="connsiteX6" fmla="*/ 10977601 w 13111201"/>
              <a:gd name="connsiteY6" fmla="*/ 6867525 h 6905625"/>
              <a:gd name="connsiteX7" fmla="*/ 10987126 w 13111201"/>
              <a:gd name="connsiteY7" fmla="*/ 4048125 h 6905625"/>
              <a:gd name="connsiteX8" fmla="*/ 11196676 w 13111201"/>
              <a:gd name="connsiteY8" fmla="*/ 6877050 h 6905625"/>
              <a:gd name="connsiteX9" fmla="*/ 12101551 w 13111201"/>
              <a:gd name="connsiteY9" fmla="*/ 6877050 h 6905625"/>
              <a:gd name="connsiteX10" fmla="*/ 12320626 w 13111201"/>
              <a:gd name="connsiteY10" fmla="*/ 4057650 h 6905625"/>
              <a:gd name="connsiteX11" fmla="*/ 12330151 w 13111201"/>
              <a:gd name="connsiteY11" fmla="*/ 6867525 h 6905625"/>
              <a:gd name="connsiteX12" fmla="*/ 13111201 w 13111201"/>
              <a:gd name="connsiteY12" fmla="*/ 6886575 h 6905625"/>
              <a:gd name="connsiteX13" fmla="*/ 13101676 w 13111201"/>
              <a:gd name="connsiteY13"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11201" h="6905625">
                <a:moveTo>
                  <a:pt x="13101676" y="0"/>
                </a:moveTo>
                <a:lnTo>
                  <a:pt x="11863426" y="0"/>
                </a:lnTo>
                <a:lnTo>
                  <a:pt x="11653876" y="2286000"/>
                </a:lnTo>
                <a:lnTo>
                  <a:pt x="11444326" y="19050"/>
                </a:lnTo>
                <a:lnTo>
                  <a:pt x="2810" y="19050"/>
                </a:lnTo>
                <a:cubicBezTo>
                  <a:pt x="1873" y="2314575"/>
                  <a:pt x="937" y="4610100"/>
                  <a:pt x="0" y="6905625"/>
                </a:cubicBezTo>
                <a:lnTo>
                  <a:pt x="10977601" y="6867525"/>
                </a:lnTo>
                <a:lnTo>
                  <a:pt x="10987126" y="4048125"/>
                </a:lnTo>
                <a:lnTo>
                  <a:pt x="11196676" y="6877050"/>
                </a:lnTo>
                <a:lnTo>
                  <a:pt x="12101551" y="6877050"/>
                </a:lnTo>
                <a:lnTo>
                  <a:pt x="12320626" y="4057650"/>
                </a:lnTo>
                <a:lnTo>
                  <a:pt x="12330151" y="6867525"/>
                </a:lnTo>
                <a:lnTo>
                  <a:pt x="13111201" y="6886575"/>
                </a:lnTo>
                <a:lnTo>
                  <a:pt x="13101676" y="0"/>
                </a:lnTo>
                <a:close/>
              </a:path>
            </a:pathLst>
          </a:custGeom>
          <a:blipFill dpi="0" rotWithShape="1">
            <a:blip r:embed="rId3"/>
            <a:srcRect/>
            <a:tile tx="0" ty="1079500" sx="25000" sy="24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dirty="0"/>
          </a:p>
        </p:txBody>
      </p:sp>
      <p:sp>
        <p:nvSpPr>
          <p:cNvPr id="26" name="Freeform 25"/>
          <p:cNvSpPr/>
          <p:nvPr userDrawn="1"/>
        </p:nvSpPr>
        <p:spPr>
          <a:xfrm rot="20327477">
            <a:off x="6026972" y="-612237"/>
            <a:ext cx="1562100" cy="8069438"/>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userDrawn="1"/>
        </p:nvSpPr>
        <p:spPr>
          <a:xfrm>
            <a:off x="3138177" y="-180975"/>
            <a:ext cx="4553411" cy="7162800"/>
          </a:xfrm>
          <a:custGeom>
            <a:avLst/>
            <a:gdLst>
              <a:gd name="connsiteX0" fmla="*/ 0 w 4114800"/>
              <a:gd name="connsiteY0" fmla="*/ 0 h 6734175"/>
              <a:gd name="connsiteX1" fmla="*/ 1419225 w 4114800"/>
              <a:gd name="connsiteY1" fmla="*/ 6734175 h 6734175"/>
              <a:gd name="connsiteX2" fmla="*/ 4114800 w 4114800"/>
              <a:gd name="connsiteY2" fmla="*/ 6734175 h 6734175"/>
              <a:gd name="connsiteX3" fmla="*/ 0 w 4114800"/>
              <a:gd name="connsiteY3" fmla="*/ 0 h 6734175"/>
            </a:gdLst>
            <a:ahLst/>
            <a:cxnLst>
              <a:cxn ang="0">
                <a:pos x="connsiteX0" y="connsiteY0"/>
              </a:cxn>
              <a:cxn ang="0">
                <a:pos x="connsiteX1" y="connsiteY1"/>
              </a:cxn>
              <a:cxn ang="0">
                <a:pos x="connsiteX2" y="connsiteY2"/>
              </a:cxn>
              <a:cxn ang="0">
                <a:pos x="connsiteX3" y="connsiteY3"/>
              </a:cxn>
            </a:cxnLst>
            <a:rect l="l" t="t" r="r" b="b"/>
            <a:pathLst>
              <a:path w="4114800" h="6734175">
                <a:moveTo>
                  <a:pt x="0" y="0"/>
                </a:moveTo>
                <a:lnTo>
                  <a:pt x="1419225" y="6734175"/>
                </a:lnTo>
                <a:lnTo>
                  <a:pt x="4114800" y="6734175"/>
                </a:lnTo>
                <a:lnTo>
                  <a:pt x="0" y="0"/>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 Placeholder 22"/>
          <p:cNvSpPr>
            <a:spLocks noGrp="1"/>
          </p:cNvSpPr>
          <p:nvPr>
            <p:ph type="body" sz="quarter" idx="13" hasCustomPrompt="1"/>
          </p:nvPr>
        </p:nvSpPr>
        <p:spPr>
          <a:xfrm>
            <a:off x="6274721" y="23130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19" name="Freeform 18"/>
          <p:cNvSpPr/>
          <p:nvPr userDrawn="1"/>
        </p:nvSpPr>
        <p:spPr>
          <a:xfrm>
            <a:off x="3138177" y="-28574"/>
            <a:ext cx="1562100" cy="6915150"/>
          </a:xfrm>
          <a:custGeom>
            <a:avLst/>
            <a:gdLst>
              <a:gd name="connsiteX0" fmla="*/ 0 w 1562100"/>
              <a:gd name="connsiteY0" fmla="*/ 0 h 6886575"/>
              <a:gd name="connsiteX1" fmla="*/ 1447800 w 1562100"/>
              <a:gd name="connsiteY1" fmla="*/ 6886575 h 6886575"/>
              <a:gd name="connsiteX2" fmla="*/ 1562100 w 1562100"/>
              <a:gd name="connsiteY2" fmla="*/ 6886575 h 6886575"/>
              <a:gd name="connsiteX3" fmla="*/ 104775 w 1562100"/>
              <a:gd name="connsiteY3" fmla="*/ 9525 h 6886575"/>
              <a:gd name="connsiteX4" fmla="*/ 0 w 1562100"/>
              <a:gd name="connsiteY4" fmla="*/ 0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886575">
                <a:moveTo>
                  <a:pt x="0" y="0"/>
                </a:moveTo>
                <a:lnTo>
                  <a:pt x="1447800" y="6886575"/>
                </a:lnTo>
                <a:lnTo>
                  <a:pt x="1562100" y="6886575"/>
                </a:lnTo>
                <a:lnTo>
                  <a:pt x="104775" y="95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userDrawn="1"/>
        </p:nvSpPr>
        <p:spPr>
          <a:xfrm>
            <a:off x="3209925" y="-28575"/>
            <a:ext cx="7601100" cy="6934201"/>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85900"/>
              <a:gd name="connsiteY0" fmla="*/ 0 h 6896140"/>
              <a:gd name="connsiteX1" fmla="*/ 1485900 w 1485900"/>
              <a:gd name="connsiteY1" fmla="*/ 19050 h 6896140"/>
              <a:gd name="connsiteX2" fmla="*/ 1485900 w 1485900"/>
              <a:gd name="connsiteY2" fmla="*/ 6877050 h 6896140"/>
              <a:gd name="connsiteX3" fmla="*/ 959185 w 1485900"/>
              <a:gd name="connsiteY3" fmla="*/ 6896140 h 6896140"/>
              <a:gd name="connsiteX4" fmla="*/ 0 w 1485900"/>
              <a:gd name="connsiteY4" fmla="*/ 0 h 6896140"/>
              <a:gd name="connsiteX0" fmla="*/ 0 w 1485900"/>
              <a:gd name="connsiteY0" fmla="*/ 0 h 6905744"/>
              <a:gd name="connsiteX1" fmla="*/ 1485900 w 1485900"/>
              <a:gd name="connsiteY1" fmla="*/ 19050 h 6905744"/>
              <a:gd name="connsiteX2" fmla="*/ 1485900 w 1485900"/>
              <a:gd name="connsiteY2" fmla="*/ 6905744 h 6905744"/>
              <a:gd name="connsiteX3" fmla="*/ 959185 w 1485900"/>
              <a:gd name="connsiteY3" fmla="*/ 6896140 h 6905744"/>
              <a:gd name="connsiteX4" fmla="*/ 0 w 1485900"/>
              <a:gd name="connsiteY4" fmla="*/ 0 h 6905744"/>
              <a:gd name="connsiteX0" fmla="*/ 0 w 1485900"/>
              <a:gd name="connsiteY0" fmla="*/ 0 h 6905744"/>
              <a:gd name="connsiteX1" fmla="*/ 1485900 w 1485900"/>
              <a:gd name="connsiteY1" fmla="*/ 19050 h 6905744"/>
              <a:gd name="connsiteX2" fmla="*/ 1485900 w 1485900"/>
              <a:gd name="connsiteY2" fmla="*/ 6905744 h 6905744"/>
              <a:gd name="connsiteX3" fmla="*/ 849189 w 1485900"/>
              <a:gd name="connsiteY3" fmla="*/ 6896140 h 6905744"/>
              <a:gd name="connsiteX4" fmla="*/ 0 w 1485900"/>
              <a:gd name="connsiteY4" fmla="*/ 0 h 6905744"/>
              <a:gd name="connsiteX0" fmla="*/ 0 w 1485900"/>
              <a:gd name="connsiteY0" fmla="*/ 0 h 6924834"/>
              <a:gd name="connsiteX1" fmla="*/ 1485900 w 1485900"/>
              <a:gd name="connsiteY1" fmla="*/ 19050 h 6924834"/>
              <a:gd name="connsiteX2" fmla="*/ 1485900 w 1485900"/>
              <a:gd name="connsiteY2" fmla="*/ 6905744 h 6924834"/>
              <a:gd name="connsiteX3" fmla="*/ 849189 w 1485900"/>
              <a:gd name="connsiteY3" fmla="*/ 6924834 h 6924834"/>
              <a:gd name="connsiteX4" fmla="*/ 0 w 1485900"/>
              <a:gd name="connsiteY4" fmla="*/ 0 h 692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6924834">
                <a:moveTo>
                  <a:pt x="0" y="0"/>
                </a:moveTo>
                <a:lnTo>
                  <a:pt x="1485900" y="19050"/>
                </a:lnTo>
                <a:lnTo>
                  <a:pt x="1485900" y="6905744"/>
                </a:lnTo>
                <a:lnTo>
                  <a:pt x="849189" y="692483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r"/>
            <a:endParaRPr lang="en-AU" dirty="0"/>
          </a:p>
        </p:txBody>
      </p:sp>
      <p:sp>
        <p:nvSpPr>
          <p:cNvPr id="5" name="Rectangle 4"/>
          <p:cNvSpPr/>
          <p:nvPr userDrawn="1"/>
        </p:nvSpPr>
        <p:spPr>
          <a:xfrm>
            <a:off x="10267950" y="-19050"/>
            <a:ext cx="1924050" cy="6924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8482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075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3314" y="2948579"/>
            <a:ext cx="6840295" cy="1736632"/>
          </a:xfrm>
        </p:spPr>
        <p:txBody>
          <a:bodyPr/>
          <a:lstStyle/>
          <a:p>
            <a:r>
              <a:rPr lang="en-AU" sz="2400" dirty="0" smtClean="0"/>
              <a:t>BUILDING A DIGITAL COLLECTION WITH THE</a:t>
            </a:r>
          </a:p>
          <a:p>
            <a:r>
              <a:rPr lang="en-AU" sz="2400" dirty="0" smtClean="0"/>
              <a:t>MUSIC ARCHIVE OF MONASH UNIVERSITY</a:t>
            </a:r>
          </a:p>
        </p:txBody>
      </p:sp>
      <p:sp>
        <p:nvSpPr>
          <p:cNvPr id="3" name="Text Placeholder 2"/>
          <p:cNvSpPr>
            <a:spLocks noGrp="1"/>
          </p:cNvSpPr>
          <p:nvPr>
            <p:ph type="body" sz="quarter" idx="12"/>
          </p:nvPr>
        </p:nvSpPr>
        <p:spPr>
          <a:xfrm>
            <a:off x="235268" y="5488065"/>
            <a:ext cx="5890979" cy="1024511"/>
          </a:xfrm>
        </p:spPr>
        <p:txBody>
          <a:bodyPr/>
          <a:lstStyle/>
          <a:p>
            <a:r>
              <a:rPr lang="en-AU" sz="1600" b="1" dirty="0" smtClean="0"/>
              <a:t>ANDREW HARRISON, DAVID GROENEWEGEN, BETH PEARSON</a:t>
            </a:r>
          </a:p>
          <a:p>
            <a:r>
              <a:rPr lang="en-AU" sz="1600" dirty="0" smtClean="0"/>
              <a:t>5</a:t>
            </a:r>
            <a:r>
              <a:rPr lang="en-AU" sz="1600" baseline="30000" dirty="0" smtClean="0"/>
              <a:t>TH</a:t>
            </a:r>
            <a:r>
              <a:rPr lang="en-AU" sz="1600" dirty="0" smtClean="0"/>
              <a:t> FEBRUARY 2019</a:t>
            </a:r>
          </a:p>
          <a:p>
            <a:r>
              <a:rPr lang="en-AU" sz="1600" dirty="0" smtClean="0"/>
              <a:t>INTERNATION DIGITAL CURATION CONFERENCE, MELBOURNE</a:t>
            </a:r>
          </a:p>
          <a:p>
            <a:endParaRPr lang="en-AU" sz="1600" dirty="0"/>
          </a:p>
        </p:txBody>
      </p:sp>
      <p:sp>
        <p:nvSpPr>
          <p:cNvPr id="4" name="Text Placeholder 3"/>
          <p:cNvSpPr>
            <a:spLocks noGrp="1"/>
          </p:cNvSpPr>
          <p:nvPr>
            <p:ph type="body" sz="quarter" idx="13"/>
          </p:nvPr>
        </p:nvSpPr>
        <p:spPr>
          <a:xfrm>
            <a:off x="322051" y="1547778"/>
            <a:ext cx="6901558" cy="753335"/>
          </a:xfrm>
        </p:spPr>
        <p:txBody>
          <a:bodyPr/>
          <a:lstStyle/>
          <a:p>
            <a:r>
              <a:rPr lang="en-AU" sz="4000" dirty="0" smtClean="0"/>
              <a:t>LEARNINGS FROM A </a:t>
            </a:r>
          </a:p>
          <a:p>
            <a:r>
              <a:rPr lang="en-AU" sz="4000" dirty="0" smtClean="0"/>
              <a:t>10 YEAR COLLABORATION</a:t>
            </a:r>
            <a:endParaRPr lang="en-AU" sz="4000" dirty="0"/>
          </a:p>
        </p:txBody>
      </p:sp>
    </p:spTree>
    <p:extLst>
      <p:ext uri="{BB962C8B-B14F-4D97-AF65-F5344CB8AC3E}">
        <p14:creationId xmlns:p14="http://schemas.microsoft.com/office/powerpoint/2010/main" val="670997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572142"/>
            <a:ext cx="7452026" cy="736956"/>
          </a:xfrm>
        </p:spPr>
        <p:txBody>
          <a:bodyPr/>
          <a:lstStyle/>
          <a:p>
            <a:r>
              <a:rPr lang="en-AU" sz="3200" dirty="0" smtClean="0"/>
              <a:t>MAMU</a:t>
            </a:r>
            <a:r>
              <a:rPr lang="en-AU" sz="3200" dirty="0"/>
              <a:t> | Music Archive of Monash University</a:t>
            </a:r>
          </a:p>
          <a:p>
            <a:endParaRPr lang="en-AU" dirty="0" smtClean="0"/>
          </a:p>
          <a:p>
            <a:endParaRPr lang="en-AU" dirty="0"/>
          </a:p>
        </p:txBody>
      </p:sp>
      <p:sp>
        <p:nvSpPr>
          <p:cNvPr id="5" name="Text Placeholder 4"/>
          <p:cNvSpPr>
            <a:spLocks noGrp="1"/>
          </p:cNvSpPr>
          <p:nvPr>
            <p:ph type="body" sz="quarter" idx="16"/>
          </p:nvPr>
        </p:nvSpPr>
        <p:spPr>
          <a:xfrm>
            <a:off x="306361" y="1803023"/>
            <a:ext cx="8184496" cy="4407771"/>
          </a:xfrm>
        </p:spPr>
        <p:txBody>
          <a:bodyPr/>
          <a:lstStyle/>
          <a:p>
            <a:pPr marL="342900" indent="-342900">
              <a:buFont typeface="Arial" panose="020B0604020202020204" pitchFamily="34" charset="0"/>
              <a:buChar char="•"/>
            </a:pPr>
            <a:r>
              <a:rPr lang="en-AU" dirty="0" smtClean="0"/>
              <a:t>A </a:t>
            </a:r>
            <a:r>
              <a:rPr lang="en-AU" b="1" dirty="0" smtClean="0"/>
              <a:t>physical</a:t>
            </a:r>
            <a:r>
              <a:rPr lang="en-AU" dirty="0" smtClean="0"/>
              <a:t> and </a:t>
            </a:r>
            <a:r>
              <a:rPr lang="en-AU" b="1" dirty="0" smtClean="0"/>
              <a:t>digital</a:t>
            </a:r>
            <a:r>
              <a:rPr lang="en-AU" dirty="0" smtClean="0"/>
              <a:t> collection of musical instruments, scores, field recordings, puppets, and much more. Acquired since the foundation of the University's Department of Music in 1965.  </a:t>
            </a:r>
          </a:p>
          <a:p>
            <a:endParaRPr lang="en-AU" dirty="0"/>
          </a:p>
          <a:p>
            <a:pPr marL="342900" indent="-342900">
              <a:buFont typeface="Arial" panose="020B0604020202020204" pitchFamily="34" charset="0"/>
              <a:buChar char="•"/>
            </a:pPr>
            <a:r>
              <a:rPr lang="en-AU" dirty="0" smtClean="0"/>
              <a:t>A unique and valuable resource for the wider </a:t>
            </a:r>
            <a:r>
              <a:rPr lang="en-AU" b="1" dirty="0" smtClean="0"/>
              <a:t>research community</a:t>
            </a:r>
          </a:p>
          <a:p>
            <a:endParaRPr lang="en-AU" dirty="0" smtClean="0"/>
          </a:p>
          <a:p>
            <a:pPr marL="342900" indent="-342900">
              <a:buFont typeface="Arial" panose="020B0604020202020204" pitchFamily="34" charset="0"/>
              <a:buChar char="•"/>
            </a:pPr>
            <a:r>
              <a:rPr lang="en-US" dirty="0"/>
              <a:t>MAMU presents regular </a:t>
            </a:r>
            <a:r>
              <a:rPr lang="en-US" b="1" dirty="0"/>
              <a:t>exhibitions</a:t>
            </a:r>
            <a:r>
              <a:rPr lang="en-US" dirty="0"/>
              <a:t>, as well as lectures, seminars, </a:t>
            </a:r>
            <a:r>
              <a:rPr lang="en-US" dirty="0" smtClean="0"/>
              <a:t>conferences, </a:t>
            </a:r>
            <a:r>
              <a:rPr lang="en-US" dirty="0"/>
              <a:t>and </a:t>
            </a:r>
            <a:r>
              <a:rPr lang="en-US" dirty="0" smtClean="0"/>
              <a:t>concerts by </a:t>
            </a:r>
            <a:r>
              <a:rPr lang="en-US" dirty="0"/>
              <a:t>local and international scholars and musicians.</a:t>
            </a:r>
            <a:endParaRPr lang="en-AU" dirty="0"/>
          </a:p>
          <a:p>
            <a:endParaRPr lang="en-AU" dirty="0"/>
          </a:p>
          <a:p>
            <a:pPr marL="342900" indent="-342900">
              <a:buFont typeface="Arial" panose="020B0604020202020204" pitchFamily="34" charset="0"/>
              <a:buChar char="•"/>
            </a:pPr>
            <a:r>
              <a:rPr lang="en-AU" dirty="0" smtClean="0"/>
              <a:t>Run </a:t>
            </a:r>
            <a:r>
              <a:rPr lang="en-AU" dirty="0"/>
              <a:t>by </a:t>
            </a:r>
            <a:r>
              <a:rPr lang="en-AU" b="1" dirty="0"/>
              <a:t>two permanent staff </a:t>
            </a:r>
            <a:r>
              <a:rPr lang="en-AU" dirty="0"/>
              <a:t>members and a constant rotation of volunteers and research assistants.</a:t>
            </a:r>
          </a:p>
          <a:p>
            <a:endParaRPr lang="en-AU" dirty="0" smtClean="0"/>
          </a:p>
          <a:p>
            <a:endParaRPr lang="en-AU" dirty="0"/>
          </a:p>
        </p:txBody>
      </p:sp>
    </p:spTree>
    <p:extLst>
      <p:ext uri="{BB962C8B-B14F-4D97-AF65-F5344CB8AC3E}">
        <p14:creationId xmlns:p14="http://schemas.microsoft.com/office/powerpoint/2010/main" val="1174808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3"/>
          </p:nvPr>
        </p:nvSpPr>
        <p:spPr/>
        <p:txBody>
          <a:bodyPr/>
          <a:lstStyle/>
          <a:p>
            <a:r>
              <a:rPr lang="en-AU" sz="3200" dirty="0" smtClean="0"/>
              <a:t>LONG-TERM COLLABORATION</a:t>
            </a:r>
            <a:endParaRPr lang="en-AU" sz="3200" dirty="0"/>
          </a:p>
          <a:p>
            <a:endParaRPr lang="en-AU" dirty="0" smtClean="0"/>
          </a:p>
          <a:p>
            <a:endParaRPr lang="en-AU" dirty="0"/>
          </a:p>
        </p:txBody>
      </p:sp>
      <p:sp>
        <p:nvSpPr>
          <p:cNvPr id="10" name="Text Placeholder 9"/>
          <p:cNvSpPr>
            <a:spLocks noGrp="1"/>
          </p:cNvSpPr>
          <p:nvPr>
            <p:ph type="body" sz="quarter" idx="16"/>
          </p:nvPr>
        </p:nvSpPr>
        <p:spPr>
          <a:xfrm>
            <a:off x="306361" y="1401097"/>
            <a:ext cx="7451725" cy="4881715"/>
          </a:xfrm>
        </p:spPr>
        <p:txBody>
          <a:bodyPr/>
          <a:lstStyle/>
          <a:p>
            <a:pPr marL="342900" indent="-342900">
              <a:buFont typeface="Arial" panose="020B0604020202020204" pitchFamily="34" charset="0"/>
              <a:buChar char="•"/>
            </a:pPr>
            <a:r>
              <a:rPr lang="en-GB" dirty="0" smtClean="0"/>
              <a:t>2008: approached </a:t>
            </a:r>
            <a:r>
              <a:rPr lang="en-GB" dirty="0"/>
              <a:t>by Professor Margaret </a:t>
            </a:r>
            <a:r>
              <a:rPr lang="en-GB" dirty="0" err="1"/>
              <a:t>Kartomi</a:t>
            </a:r>
            <a:r>
              <a:rPr lang="en-GB" dirty="0"/>
              <a:t> from the University’s Sir Zelman Cowan School of Music. </a:t>
            </a:r>
            <a:endParaRPr lang="en-GB" dirty="0" smtClean="0"/>
          </a:p>
          <a:p>
            <a:pPr marL="342900" indent="-342900">
              <a:buFont typeface="Arial" panose="020B0604020202020204" pitchFamily="34" charset="0"/>
              <a:buChar char="•"/>
            </a:pPr>
            <a:r>
              <a:rPr lang="en-GB" smtClean="0"/>
              <a:t>Library </a:t>
            </a:r>
            <a:r>
              <a:rPr lang="en-GB" dirty="0"/>
              <a:t>used its expertise to describe, digitise and upload individual items into the VITAL </a:t>
            </a:r>
            <a:r>
              <a:rPr lang="en-GB" dirty="0" smtClean="0"/>
              <a:t>repository.</a:t>
            </a:r>
          </a:p>
          <a:p>
            <a:pPr marL="342900" indent="-342900">
              <a:buFont typeface="Arial" panose="020B0604020202020204" pitchFamily="34" charset="0"/>
              <a:buChar char="•"/>
            </a:pPr>
            <a:r>
              <a:rPr lang="en-GB" dirty="0" smtClean="0"/>
              <a:t>This was inefficient</a:t>
            </a:r>
            <a:r>
              <a:rPr lang="en-GB" dirty="0"/>
              <a:t>, </a:t>
            </a:r>
            <a:r>
              <a:rPr lang="en-GB" dirty="0" smtClean="0"/>
              <a:t>so Library provided a </a:t>
            </a:r>
            <a:r>
              <a:rPr lang="en-GB" dirty="0"/>
              <a:t>space where </a:t>
            </a:r>
            <a:r>
              <a:rPr lang="en-GB" dirty="0" smtClean="0"/>
              <a:t>MAMU </a:t>
            </a:r>
            <a:r>
              <a:rPr lang="en-GB" dirty="0"/>
              <a:t>staff could upload material and create metadata without the Library as an </a:t>
            </a:r>
            <a:r>
              <a:rPr lang="en-GB" dirty="0" smtClean="0"/>
              <a:t>intermediary.</a:t>
            </a:r>
          </a:p>
          <a:p>
            <a:pPr marL="342900" indent="-342900">
              <a:buFont typeface="Arial" panose="020B0604020202020204" pitchFamily="34" charset="0"/>
              <a:buChar char="•"/>
            </a:pPr>
            <a:r>
              <a:rPr lang="en-GB" dirty="0" smtClean="0"/>
              <a:t>More effective but not without issues.</a:t>
            </a:r>
            <a:endParaRPr lang="en-GB" dirty="0"/>
          </a:p>
          <a:p>
            <a:pPr marL="342900" indent="-342900">
              <a:buFont typeface="Arial" panose="020B0604020202020204" pitchFamily="34" charset="0"/>
              <a:buChar char="•"/>
            </a:pPr>
            <a:r>
              <a:rPr lang="en-GB" dirty="0" smtClean="0"/>
              <a:t>Now have </a:t>
            </a:r>
            <a:r>
              <a:rPr lang="en-GB" dirty="0"/>
              <a:t>a slightly altered service model that </a:t>
            </a:r>
            <a:r>
              <a:rPr lang="en-GB" dirty="0" smtClean="0"/>
              <a:t>aims to </a:t>
            </a:r>
            <a:r>
              <a:rPr lang="en-GB" dirty="0"/>
              <a:t>be a happy medium between full support by the Library and self-service by MAMU</a:t>
            </a:r>
            <a:r>
              <a:rPr lang="en-GB" dirty="0" smtClean="0"/>
              <a:t>.</a:t>
            </a:r>
          </a:p>
          <a:p>
            <a:pPr marL="342900" indent="-342900">
              <a:buFont typeface="Arial" panose="020B0604020202020204" pitchFamily="34" charset="0"/>
              <a:buChar char="•"/>
            </a:pPr>
            <a:r>
              <a:rPr lang="en-GB" dirty="0"/>
              <a:t>From a small base of 8 recordings the digital collection has grown to over </a:t>
            </a:r>
            <a:r>
              <a:rPr lang="en-GB" dirty="0" smtClean="0"/>
              <a:t>500 </a:t>
            </a:r>
            <a:r>
              <a:rPr lang="en-GB" dirty="0"/>
              <a:t>items and continues to </a:t>
            </a:r>
            <a:r>
              <a:rPr lang="en-GB" dirty="0" smtClean="0"/>
              <a:t>grow.</a:t>
            </a:r>
            <a:endParaRPr lang="en-AU" dirty="0"/>
          </a:p>
        </p:txBody>
      </p:sp>
    </p:spTree>
    <p:extLst>
      <p:ext uri="{BB962C8B-B14F-4D97-AF65-F5344CB8AC3E}">
        <p14:creationId xmlns:p14="http://schemas.microsoft.com/office/powerpoint/2010/main" val="216246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4548" y="1691681"/>
            <a:ext cx="5939756" cy="1469973"/>
          </a:xfrm>
        </p:spPr>
        <p:txBody>
          <a:bodyPr/>
          <a:lstStyle/>
          <a:p>
            <a:r>
              <a:rPr lang="en-AU" sz="4000" dirty="0" smtClean="0"/>
              <a:t>EXPECTATIONS HAVE TO BE REVIEWED AND ADJUSTED</a:t>
            </a:r>
            <a:endParaRPr lang="en-AU" sz="4000" dirty="0"/>
          </a:p>
        </p:txBody>
      </p:sp>
      <p:sp>
        <p:nvSpPr>
          <p:cNvPr id="3" name="Text Placeholder 2"/>
          <p:cNvSpPr>
            <a:spLocks noGrp="1"/>
          </p:cNvSpPr>
          <p:nvPr>
            <p:ph type="body" sz="quarter" idx="13"/>
          </p:nvPr>
        </p:nvSpPr>
        <p:spPr/>
        <p:txBody>
          <a:bodyPr/>
          <a:lstStyle/>
          <a:p>
            <a:r>
              <a:rPr lang="en-AU" dirty="0" smtClean="0">
                <a:solidFill>
                  <a:srgbClr val="006CAB"/>
                </a:solidFill>
              </a:rPr>
              <a:t>LEARNING 1</a:t>
            </a:r>
            <a:endParaRPr lang="en-AU" dirty="0">
              <a:solidFill>
                <a:srgbClr val="006CAB"/>
              </a:solidFill>
            </a:endParaRPr>
          </a:p>
        </p:txBody>
      </p:sp>
      <p:sp>
        <p:nvSpPr>
          <p:cNvPr id="15" name="TextBox 14"/>
          <p:cNvSpPr txBox="1"/>
          <p:nvPr/>
        </p:nvSpPr>
        <p:spPr>
          <a:xfrm>
            <a:off x="526942" y="3657600"/>
            <a:ext cx="6586779" cy="1200329"/>
          </a:xfrm>
          <a:prstGeom prst="rect">
            <a:avLst/>
          </a:prstGeom>
          <a:noFill/>
        </p:spPr>
        <p:txBody>
          <a:bodyPr wrap="square" rtlCol="0">
            <a:spAutoFit/>
          </a:bodyPr>
          <a:lstStyle/>
          <a:p>
            <a:pPr marL="285750" indent="-285750">
              <a:buFont typeface="Arial" panose="020B0604020202020204" pitchFamily="34" charset="0"/>
              <a:buChar char="•"/>
            </a:pPr>
            <a:r>
              <a:rPr lang="en-AU" sz="2400" dirty="0" smtClean="0">
                <a:latin typeface="Arial" panose="020B0604020202020204" pitchFamily="34" charset="0"/>
                <a:cs typeface="Arial" panose="020B0604020202020204" pitchFamily="34" charset="0"/>
              </a:rPr>
              <a:t>Realities of staffing and resources</a:t>
            </a:r>
          </a:p>
          <a:p>
            <a:endParaRPr lang="en-AU"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400" dirty="0" smtClean="0">
                <a:latin typeface="Arial" panose="020B0604020202020204" pitchFamily="34" charset="0"/>
                <a:cs typeface="Arial" panose="020B0604020202020204" pitchFamily="34" charset="0"/>
              </a:rPr>
              <a:t>Best practice versus good practice</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651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solidFill>
                  <a:srgbClr val="006CAB"/>
                </a:solidFill>
              </a:rPr>
              <a:t>LEARNING </a:t>
            </a:r>
            <a:r>
              <a:rPr lang="en-AU" dirty="0" smtClean="0">
                <a:solidFill>
                  <a:srgbClr val="006CAB"/>
                </a:solidFill>
              </a:rPr>
              <a:t>2</a:t>
            </a:r>
            <a:endParaRPr lang="en-AU" dirty="0">
              <a:solidFill>
                <a:srgbClr val="006CAB"/>
              </a:solidFill>
            </a:endParaRPr>
          </a:p>
        </p:txBody>
      </p:sp>
      <p:sp>
        <p:nvSpPr>
          <p:cNvPr id="5" name="Text Placeholder 4"/>
          <p:cNvSpPr>
            <a:spLocks noGrp="1"/>
          </p:cNvSpPr>
          <p:nvPr>
            <p:ph type="body" sz="quarter" idx="16"/>
          </p:nvPr>
        </p:nvSpPr>
        <p:spPr>
          <a:xfrm>
            <a:off x="514815" y="2872630"/>
            <a:ext cx="7451725" cy="2345226"/>
          </a:xfrm>
        </p:spPr>
        <p:txBody>
          <a:bodyPr/>
          <a:lstStyle/>
          <a:p>
            <a:pPr marL="342900" indent="-342900">
              <a:buFont typeface="Arial" panose="020B0604020202020204" pitchFamily="34" charset="0"/>
              <a:buChar char="•"/>
            </a:pPr>
            <a:r>
              <a:rPr lang="en-AU" sz="2400" dirty="0" smtClean="0"/>
              <a:t>Metadata | collection structure | workflows</a:t>
            </a:r>
          </a:p>
          <a:p>
            <a:pPr marL="342900" indent="-342900">
              <a:buFont typeface="Arial" panose="020B0604020202020204" pitchFamily="34" charset="0"/>
              <a:buChar char="•"/>
            </a:pPr>
            <a:endParaRPr lang="en-AU" sz="2400" dirty="0" smtClean="0"/>
          </a:p>
          <a:p>
            <a:pPr marL="342900" indent="-342900">
              <a:buFont typeface="Arial" panose="020B0604020202020204" pitchFamily="34" charset="0"/>
              <a:buChar char="•"/>
            </a:pPr>
            <a:r>
              <a:rPr lang="en-AU" sz="2400" dirty="0" smtClean="0"/>
              <a:t>Platform developments</a:t>
            </a:r>
          </a:p>
          <a:p>
            <a:pPr marL="342900" indent="-342900">
              <a:buFont typeface="Arial" panose="020B0604020202020204" pitchFamily="34" charset="0"/>
              <a:buChar char="•"/>
            </a:pPr>
            <a:endParaRPr lang="en-AU" sz="2400" dirty="0" smtClean="0"/>
          </a:p>
          <a:p>
            <a:pPr marL="342900" indent="-342900">
              <a:buFont typeface="Arial" panose="020B0604020202020204" pitchFamily="34" charset="0"/>
              <a:buChar char="•"/>
            </a:pPr>
            <a:r>
              <a:rPr lang="en-AU" sz="2400" dirty="0" smtClean="0"/>
              <a:t>Evolving Library team</a:t>
            </a:r>
          </a:p>
          <a:p>
            <a:pPr marL="342900" indent="-342900">
              <a:buFont typeface="Arial" panose="020B0604020202020204" pitchFamily="34" charset="0"/>
              <a:buChar char="•"/>
            </a:pPr>
            <a:endParaRPr lang="en-AU" dirty="0" smtClean="0"/>
          </a:p>
        </p:txBody>
      </p:sp>
      <p:sp>
        <p:nvSpPr>
          <p:cNvPr id="13" name="Text Placeholder 1"/>
          <p:cNvSpPr>
            <a:spLocks noGrp="1"/>
          </p:cNvSpPr>
          <p:nvPr>
            <p:ph type="body" sz="quarter" idx="11"/>
          </p:nvPr>
        </p:nvSpPr>
        <p:spPr>
          <a:xfrm>
            <a:off x="414548" y="1691681"/>
            <a:ext cx="8113632" cy="687625"/>
          </a:xfrm>
        </p:spPr>
        <p:txBody>
          <a:bodyPr/>
          <a:lstStyle/>
          <a:p>
            <a:r>
              <a:rPr lang="en-AU" sz="4000" dirty="0" smtClean="0"/>
              <a:t>THE “SOLUTION” WILL CHANGE</a:t>
            </a:r>
            <a:endParaRPr lang="en-AU" sz="4000" dirty="0"/>
          </a:p>
        </p:txBody>
      </p:sp>
    </p:spTree>
    <p:extLst>
      <p:ext uri="{BB962C8B-B14F-4D97-AF65-F5344CB8AC3E}">
        <p14:creationId xmlns:p14="http://schemas.microsoft.com/office/powerpoint/2010/main" val="2353443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solidFill>
                  <a:srgbClr val="006CAB"/>
                </a:solidFill>
              </a:rPr>
              <a:t>LEARNING </a:t>
            </a:r>
            <a:r>
              <a:rPr lang="en-AU" dirty="0" smtClean="0">
                <a:solidFill>
                  <a:srgbClr val="006CAB"/>
                </a:solidFill>
              </a:rPr>
              <a:t>3</a:t>
            </a:r>
            <a:endParaRPr lang="en-AU" dirty="0">
              <a:solidFill>
                <a:srgbClr val="006CAB"/>
              </a:solidFill>
            </a:endParaRPr>
          </a:p>
        </p:txBody>
      </p:sp>
      <p:sp>
        <p:nvSpPr>
          <p:cNvPr id="5" name="Text Placeholder 4"/>
          <p:cNvSpPr>
            <a:spLocks noGrp="1"/>
          </p:cNvSpPr>
          <p:nvPr>
            <p:ph type="body" sz="quarter" idx="16"/>
          </p:nvPr>
        </p:nvSpPr>
        <p:spPr>
          <a:xfrm>
            <a:off x="514815" y="3007722"/>
            <a:ext cx="8451385" cy="2345226"/>
          </a:xfrm>
        </p:spPr>
        <p:txBody>
          <a:bodyPr/>
          <a:lstStyle/>
          <a:p>
            <a:pPr marL="342900" indent="-342900">
              <a:buFont typeface="Arial" panose="020B0604020202020204" pitchFamily="34" charset="0"/>
              <a:buChar char="•"/>
            </a:pPr>
            <a:r>
              <a:rPr lang="en-AU" sz="2400" b="1" dirty="0" smtClean="0"/>
              <a:t>2008 </a:t>
            </a:r>
            <a:r>
              <a:rPr lang="en-AU" sz="2400" b="1" dirty="0"/>
              <a:t>–</a:t>
            </a:r>
            <a:r>
              <a:rPr lang="en-AU" sz="2400" b="1" dirty="0" smtClean="0"/>
              <a:t> 2015     </a:t>
            </a:r>
            <a:r>
              <a:rPr lang="en-AU" sz="2400" dirty="0" smtClean="0"/>
              <a:t>Complete management by Library</a:t>
            </a:r>
          </a:p>
          <a:p>
            <a:pPr marL="342900" indent="-342900">
              <a:buFont typeface="Arial" panose="020B0604020202020204" pitchFamily="34" charset="0"/>
              <a:buChar char="•"/>
            </a:pPr>
            <a:endParaRPr lang="en-AU" sz="2400" dirty="0" smtClean="0"/>
          </a:p>
          <a:p>
            <a:pPr marL="342900" indent="-342900">
              <a:buFont typeface="Arial" panose="020B0604020202020204" pitchFamily="34" charset="0"/>
              <a:buChar char="•"/>
            </a:pPr>
            <a:r>
              <a:rPr lang="en-AU" sz="2400" b="1" dirty="0"/>
              <a:t>2016 </a:t>
            </a:r>
            <a:r>
              <a:rPr lang="en-AU" sz="2400" b="1" dirty="0" smtClean="0"/>
              <a:t>– 2017    </a:t>
            </a:r>
            <a:r>
              <a:rPr lang="en-AU" sz="2400" dirty="0" smtClean="0"/>
              <a:t> Self-managed by MAMU</a:t>
            </a:r>
            <a:endParaRPr lang="en-AU" sz="2400" b="1" dirty="0"/>
          </a:p>
          <a:p>
            <a:pPr marL="342900" indent="-342900">
              <a:buFont typeface="Arial" panose="020B0604020202020204" pitchFamily="34" charset="0"/>
              <a:buChar char="•"/>
            </a:pPr>
            <a:endParaRPr lang="en-AU" sz="2400" dirty="0" smtClean="0"/>
          </a:p>
          <a:p>
            <a:pPr marL="342900" lvl="0" indent="-342900">
              <a:lnSpc>
                <a:spcPct val="100000"/>
              </a:lnSpc>
              <a:spcBef>
                <a:spcPts val="0"/>
              </a:spcBef>
              <a:buFont typeface="Arial" panose="020B0604020202020204" pitchFamily="34" charset="0"/>
              <a:buChar char="•"/>
              <a:defRPr/>
            </a:pPr>
            <a:r>
              <a:rPr lang="en-AU" sz="2400" b="1" dirty="0"/>
              <a:t>2018 –</a:t>
            </a:r>
            <a:r>
              <a:rPr lang="en-AU" sz="2400" dirty="0" smtClean="0"/>
              <a:t>              Something in-between</a:t>
            </a:r>
            <a:endParaRPr lang="en-AU" sz="2400" b="1" dirty="0"/>
          </a:p>
          <a:p>
            <a:pPr marL="342900" indent="-342900">
              <a:buFont typeface="Arial" panose="020B0604020202020204" pitchFamily="34" charset="0"/>
              <a:buChar char="•"/>
            </a:pPr>
            <a:endParaRPr lang="en-AU" dirty="0" smtClean="0"/>
          </a:p>
        </p:txBody>
      </p:sp>
      <p:sp>
        <p:nvSpPr>
          <p:cNvPr id="13" name="Text Placeholder 1"/>
          <p:cNvSpPr>
            <a:spLocks noGrp="1"/>
          </p:cNvSpPr>
          <p:nvPr>
            <p:ph type="body" sz="quarter" idx="11"/>
          </p:nvPr>
        </p:nvSpPr>
        <p:spPr>
          <a:xfrm>
            <a:off x="414548" y="1691681"/>
            <a:ext cx="8113632" cy="687625"/>
          </a:xfrm>
        </p:spPr>
        <p:txBody>
          <a:bodyPr/>
          <a:lstStyle/>
          <a:p>
            <a:r>
              <a:rPr lang="en-AU" sz="4000" dirty="0" smtClean="0"/>
              <a:t>BE PREPARED TO CHANGE POLICY</a:t>
            </a:r>
            <a:endParaRPr lang="en-AU" sz="4000" dirty="0"/>
          </a:p>
        </p:txBody>
      </p:sp>
    </p:spTree>
    <p:extLst>
      <p:ext uri="{BB962C8B-B14F-4D97-AF65-F5344CB8AC3E}">
        <p14:creationId xmlns:p14="http://schemas.microsoft.com/office/powerpoint/2010/main" val="864481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969921" y="1277135"/>
            <a:ext cx="5757606" cy="1204808"/>
          </a:xfrm>
        </p:spPr>
        <p:txBody>
          <a:bodyPr/>
          <a:lstStyle/>
          <a:p>
            <a:pPr algn="ctr"/>
            <a:r>
              <a:rPr lang="en-AU" sz="8000" dirty="0" smtClean="0">
                <a:solidFill>
                  <a:schemeClr val="tx1">
                    <a:lumMod val="75000"/>
                    <a:lumOff val="25000"/>
                  </a:schemeClr>
                </a:solidFill>
              </a:rPr>
              <a:t>THANK YOU</a:t>
            </a:r>
            <a:endParaRPr lang="en-AU" sz="8000" dirty="0">
              <a:solidFill>
                <a:schemeClr val="tx1">
                  <a:lumMod val="75000"/>
                  <a:lumOff val="25000"/>
                </a:schemeClr>
              </a:solidFill>
            </a:endParaRPr>
          </a:p>
        </p:txBody>
      </p:sp>
      <p:sp>
        <p:nvSpPr>
          <p:cNvPr id="3" name="TextBox 2"/>
          <p:cNvSpPr txBox="1"/>
          <p:nvPr/>
        </p:nvSpPr>
        <p:spPr>
          <a:xfrm>
            <a:off x="6454374" y="3061118"/>
            <a:ext cx="5447325" cy="1938992"/>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E| </a:t>
            </a:r>
            <a:r>
              <a:rPr lang="en-AU" sz="2400" dirty="0" smtClean="0">
                <a:latin typeface="Arial" panose="020B0604020202020204" pitchFamily="34" charset="0"/>
                <a:cs typeface="Arial" panose="020B0604020202020204" pitchFamily="34" charset="0"/>
              </a:rPr>
              <a:t>researchdata@monash.edu</a:t>
            </a:r>
          </a:p>
          <a:p>
            <a:endParaRPr lang="en-AU" sz="2400" dirty="0" smtClean="0">
              <a:latin typeface="Arial" panose="020B0604020202020204" pitchFamily="34" charset="0"/>
              <a:cs typeface="Arial" panose="020B0604020202020204" pitchFamily="34" charset="0"/>
            </a:endParaRPr>
          </a:p>
          <a:p>
            <a:r>
              <a:rPr lang="en-AU" sz="2400" dirty="0">
                <a:latin typeface="Arial" panose="020B0604020202020204" pitchFamily="34" charset="0"/>
                <a:cs typeface="Arial" panose="020B0604020202020204" pitchFamily="34" charset="0"/>
              </a:rPr>
              <a:t>W| https://monash.figshare.com/mamu</a:t>
            </a:r>
          </a:p>
          <a:p>
            <a:endParaRPr lang="en-AU" sz="2400" dirty="0">
              <a:latin typeface="Arial" panose="020B0604020202020204" pitchFamily="34" charset="0"/>
              <a:cs typeface="Arial" panose="020B0604020202020204" pitchFamily="34" charset="0"/>
            </a:endParaRP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62333"/>
      </p:ext>
    </p:extLst>
  </p:cSld>
  <p:clrMapOvr>
    <a:masterClrMapping/>
  </p:clrMapOvr>
</p:sld>
</file>

<file path=ppt/theme/theme1.xml><?xml version="1.0" encoding="utf-8"?>
<a:theme xmlns:a="http://schemas.openxmlformats.org/drawingml/2006/main" name="Colour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24659</TotalTime>
  <Words>729</Words>
  <Application>Microsoft Office PowerPoint</Application>
  <PresentationFormat>Widescreen</PresentationFormat>
  <Paragraphs>97</Paragraphs>
  <Slides>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Arial Narrow</vt:lpstr>
      <vt:lpstr>Calibri</vt:lpstr>
      <vt:lpstr>Colour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David Groenewegen</cp:lastModifiedBy>
  <cp:revision>425</cp:revision>
  <cp:lastPrinted>2017-06-07T05:21:52Z</cp:lastPrinted>
  <dcterms:created xsi:type="dcterms:W3CDTF">2017-05-31T01:24:04Z</dcterms:created>
  <dcterms:modified xsi:type="dcterms:W3CDTF">2019-02-04T06:01:27Z</dcterms:modified>
</cp:coreProperties>
</file>